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9"/>
  </p:notesMasterIdLst>
  <p:sldIdLst>
    <p:sldId id="258" r:id="rId2"/>
    <p:sldId id="259" r:id="rId3"/>
    <p:sldId id="260" r:id="rId4"/>
    <p:sldId id="270" r:id="rId5"/>
    <p:sldId id="288" r:id="rId6"/>
    <p:sldId id="289" r:id="rId7"/>
    <p:sldId id="261" r:id="rId8"/>
    <p:sldId id="290" r:id="rId9"/>
    <p:sldId id="269" r:id="rId10"/>
    <p:sldId id="291" r:id="rId11"/>
    <p:sldId id="263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264" r:id="rId24"/>
    <p:sldId id="286" r:id="rId25"/>
    <p:sldId id="303" r:id="rId26"/>
    <p:sldId id="287" r:id="rId27"/>
    <p:sldId id="304" r:id="rId2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A25ED-EB5F-4CCF-AD54-C98C317D98C3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CBB57-AF33-401A-B4F5-0A4847967C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9191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2224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90215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7260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4791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0418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5351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7001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6513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4632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7622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5624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rvore Criativa\Desktop\Tributo ao Futuro\Crescer em Rede Final\BG v2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lockcad.net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blockcad.net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ugusto\Desktop\Augusto\Tributo ao Futuro\Crescer em rede\ENCONTROS\Anexos\BG-CAP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0" y="3786190"/>
            <a:ext cx="9144000" cy="307181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500166" y="3875134"/>
            <a:ext cx="7215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b="1" dirty="0" smtClean="0">
                <a:solidFill>
                  <a:schemeClr val="bg1"/>
                </a:solidFill>
              </a:rPr>
              <a:t>Crescer em </a:t>
            </a:r>
            <a:r>
              <a:rPr lang="pt-BR" sz="3000" b="1" smtClean="0">
                <a:solidFill>
                  <a:schemeClr val="bg1"/>
                </a:solidFill>
              </a:rPr>
              <a:t>Rede </a:t>
            </a:r>
            <a:r>
              <a:rPr lang="pt-BR" sz="3000" b="1" smtClean="0">
                <a:solidFill>
                  <a:schemeClr val="bg1"/>
                </a:solidFill>
              </a:rPr>
              <a:t>– Encontro </a:t>
            </a:r>
            <a:r>
              <a:rPr lang="pt-BR" sz="3000" b="1" dirty="0" smtClean="0">
                <a:solidFill>
                  <a:schemeClr val="bg1"/>
                </a:solidFill>
              </a:rPr>
              <a:t>08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4500570"/>
            <a:ext cx="9144000" cy="100013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34425"/>
            <a:ext cx="8715436" cy="9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428596" y="4643446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b="1" dirty="0" smtClean="0">
                <a:solidFill>
                  <a:schemeClr val="bg1"/>
                </a:solidFill>
              </a:rPr>
              <a:t>Construir, aprender de forma criativa</a:t>
            </a:r>
            <a:r>
              <a:rPr lang="pt-BR" sz="2000" b="1" smtClean="0">
                <a:solidFill>
                  <a:schemeClr val="bg1"/>
                </a:solidFill>
              </a:rPr>
              <a:t>, divertir-se: </a:t>
            </a:r>
            <a:endParaRPr lang="pt-BR" sz="2000" b="1" dirty="0" smtClean="0">
              <a:solidFill>
                <a:schemeClr val="bg1"/>
              </a:solidFill>
            </a:endParaRPr>
          </a:p>
          <a:p>
            <a:pPr algn="r"/>
            <a:r>
              <a:rPr lang="pt-BR" sz="2000" b="1" dirty="0" smtClean="0">
                <a:solidFill>
                  <a:schemeClr val="bg1"/>
                </a:solidFill>
              </a:rPr>
              <a:t>O software </a:t>
            </a:r>
            <a:r>
              <a:rPr lang="pt-BR" sz="2000" b="1" dirty="0" err="1" smtClean="0">
                <a:solidFill>
                  <a:schemeClr val="bg1"/>
                </a:solidFill>
              </a:rPr>
              <a:t>Block</a:t>
            </a:r>
            <a:r>
              <a:rPr lang="pt-BR" sz="2000" b="1" dirty="0" smtClean="0">
                <a:solidFill>
                  <a:schemeClr val="bg1"/>
                </a:solidFill>
              </a:rPr>
              <a:t> Cad.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Retângulo 6"/>
          <p:cNvSpPr/>
          <p:nvPr/>
        </p:nvSpPr>
        <p:spPr>
          <a:xfrm>
            <a:off x="285720" y="1363225"/>
            <a:ext cx="85011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Permite salvar estas criações e juntá-las a outros objetos anteriormente construídos, formando conjuntos maiores, como cidades fictícias, situações imaginárias, ilustração de histórias, como ocorrem com brinquedos similares no formato físico.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É possível também fotografar as construções e capturá-las como imagens para inseri-las em outros documentos ou plataformas.  </a:t>
            </a: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É de fácil instalação, mas também pode ser carregado num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pen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drive funcionando assim como um aplicativo portátil, não requerendo sua instalação.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7" name="Placeholder 3" descr="Imagem 1"/>
          <p:cNvPicPr>
            <a:picLocks noGrp="1" noChangeAspect="1"/>
          </p:cNvPicPr>
          <p:nvPr/>
        </p:nvPicPr>
        <p:blipFill>
          <a:blip r:embed="rId2">
            <a:lum/>
          </a:blip>
          <a:srcRect l="322" t="3191" r="806" b="7347"/>
          <a:stretch>
            <a:fillRect/>
          </a:stretch>
        </p:blipFill>
        <p:spPr>
          <a:xfrm>
            <a:off x="428596" y="1500174"/>
            <a:ext cx="8332113" cy="4240813"/>
          </a:xfrm>
          <a:prstGeom prst="rect">
            <a:avLst/>
          </a:prstGeom>
          <a:ln>
            <a:noFill/>
          </a:ln>
        </p:spPr>
      </p:pic>
      <p:sp>
        <p:nvSpPr>
          <p:cNvPr id="8" name="TextBox 2"/>
          <p:cNvSpPr/>
          <p:nvPr/>
        </p:nvSpPr>
        <p:spPr>
          <a:xfrm>
            <a:off x="428596" y="1090179"/>
            <a:ext cx="8385635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ClrTx/>
              <a:buAutoNum type="arabicPeriod"/>
              <a:tabLst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ACESSAR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oficial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software: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http://blockcad.net/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Arrow Connector 5"/>
          <p:cNvCxnSpPr/>
          <p:nvPr/>
        </p:nvCxnSpPr>
        <p:spPr>
          <a:xfrm rot="10800000">
            <a:off x="5000628" y="4786322"/>
            <a:ext cx="1714512" cy="1071570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2" name="TextBox 3"/>
          <p:cNvSpPr/>
          <p:nvPr/>
        </p:nvSpPr>
        <p:spPr>
          <a:xfrm>
            <a:off x="6676658" y="5034519"/>
            <a:ext cx="2038746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47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charset="0"/>
              </a:rPr>
              <a:t>2.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ACESSAR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link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DOWNLOAD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atualizado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10" name="Placeholder 3" descr="Imagem 26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1285852" y="1714488"/>
            <a:ext cx="4219326" cy="4483569"/>
          </a:xfrm>
          <a:prstGeom prst="rect">
            <a:avLst/>
          </a:prstGeom>
          <a:ln>
            <a:noFill/>
          </a:ln>
        </p:spPr>
      </p:pic>
      <p:sp>
        <p:nvSpPr>
          <p:cNvPr id="11" name="Retângulo 10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500034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Para 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começar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brincar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5" name="TextBox 5"/>
          <p:cNvSpPr/>
          <p:nvPr/>
        </p:nvSpPr>
        <p:spPr>
          <a:xfrm>
            <a:off x="6357950" y="1891247"/>
            <a:ext cx="2303593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47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ESCOLHER A COR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parte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tarde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16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  <p:sp>
        <p:nvSpPr>
          <p:cNvPr id="16" name="TextBox 3"/>
          <p:cNvSpPr/>
          <p:nvPr/>
        </p:nvSpPr>
        <p:spPr>
          <a:xfrm>
            <a:off x="6223137" y="3753999"/>
            <a:ext cx="2635143" cy="22467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47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pequenas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iniciar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blocos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básicos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blocos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telhado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especializadas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janelas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cxnSp>
        <p:nvCxnSpPr>
          <p:cNvPr id="17" name="Straight Arrow Connector 8"/>
          <p:cNvCxnSpPr/>
          <p:nvPr/>
        </p:nvCxnSpPr>
        <p:spPr>
          <a:xfrm rot="10800000" flipV="1">
            <a:off x="5286380" y="1928802"/>
            <a:ext cx="1085732" cy="785818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19" name="Straight Arrow Connector 9"/>
          <p:cNvCxnSpPr/>
          <p:nvPr/>
        </p:nvCxnSpPr>
        <p:spPr>
          <a:xfrm rot="10800000">
            <a:off x="5143504" y="3643314"/>
            <a:ext cx="1071570" cy="142876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4" name="Straight Arrow Connector 7"/>
          <p:cNvCxnSpPr/>
          <p:nvPr/>
        </p:nvCxnSpPr>
        <p:spPr>
          <a:xfrm rot="10800000">
            <a:off x="3772916" y="4056434"/>
            <a:ext cx="2442159" cy="1944334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Interface:</a:t>
            </a:r>
          </a:p>
        </p:txBody>
      </p:sp>
      <p:pic>
        <p:nvPicPr>
          <p:cNvPr id="12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24286" t="11798" r="16903" b="14126"/>
          <a:stretch>
            <a:fillRect/>
          </a:stretch>
        </p:blipFill>
        <p:spPr>
          <a:xfrm>
            <a:off x="2285984" y="1142984"/>
            <a:ext cx="3360155" cy="2380677"/>
          </a:xfrm>
          <a:prstGeom prst="rect">
            <a:avLst/>
          </a:prstGeom>
          <a:ln>
            <a:noFill/>
          </a:ln>
        </p:spPr>
      </p:pic>
      <p:pic>
        <p:nvPicPr>
          <p:cNvPr id="13" name="Placeholder 3" descr="Imagem 4"/>
          <p:cNvPicPr>
            <a:picLocks noGrp="1" noChangeAspect="1"/>
          </p:cNvPicPr>
          <p:nvPr/>
        </p:nvPicPr>
        <p:blipFill>
          <a:blip r:embed="rId4">
            <a:lum/>
          </a:blip>
          <a:srcRect l="23871" t="11667" r="16936" b="14353"/>
          <a:stretch>
            <a:fillRect/>
          </a:stretch>
        </p:blipFill>
        <p:spPr>
          <a:xfrm>
            <a:off x="1500166" y="3643314"/>
            <a:ext cx="3702003" cy="2602492"/>
          </a:xfrm>
          <a:prstGeom prst="rect">
            <a:avLst/>
          </a:prstGeom>
          <a:ln>
            <a:noFill/>
          </a:ln>
        </p:spPr>
      </p:pic>
      <p:sp>
        <p:nvSpPr>
          <p:cNvPr id="18" name="TextBox 3"/>
          <p:cNvSpPr/>
          <p:nvPr/>
        </p:nvSpPr>
        <p:spPr>
          <a:xfrm>
            <a:off x="6000760" y="3847462"/>
            <a:ext cx="3000396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47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ARRASTANDO-O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base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cinza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SETAS ARREDONDADAS PARA ROTACIONAR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tridimensional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en-US" sz="14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  <p:sp>
        <p:nvSpPr>
          <p:cNvPr id="20" name="TextBox 5"/>
          <p:cNvSpPr/>
          <p:nvPr/>
        </p:nvSpPr>
        <p:spPr>
          <a:xfrm>
            <a:off x="6357950" y="1390054"/>
            <a:ext cx="2500330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47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primeiro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CLICAR E ARRASTAR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 o mouse um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blocos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barra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direita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14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  <p:cxnSp>
        <p:nvCxnSpPr>
          <p:cNvPr id="21" name="Straight Arrow Connector 8"/>
          <p:cNvCxnSpPr/>
          <p:nvPr/>
        </p:nvCxnSpPr>
        <p:spPr>
          <a:xfrm rot="10800000" flipV="1">
            <a:off x="3357554" y="4143380"/>
            <a:ext cx="2643206" cy="928694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7" name="Straight Arrow Connector 9"/>
          <p:cNvCxnSpPr/>
          <p:nvPr/>
        </p:nvCxnSpPr>
        <p:spPr>
          <a:xfrm rot="10800000">
            <a:off x="2500298" y="3857628"/>
            <a:ext cx="3500462" cy="285752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1" name="Straight Arrow Connector 10"/>
          <p:cNvCxnSpPr/>
          <p:nvPr/>
        </p:nvCxnSpPr>
        <p:spPr>
          <a:xfrm rot="10800000" flipV="1">
            <a:off x="5357818" y="1714488"/>
            <a:ext cx="1000132" cy="571504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Ferramentas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funcionalidades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pic>
        <p:nvPicPr>
          <p:cNvPr id="15" name="Placeholder 3" descr="Imagem 3090"/>
          <p:cNvPicPr>
            <a:picLocks noGrp="1" noChangeAspect="1"/>
          </p:cNvPicPr>
          <p:nvPr/>
        </p:nvPicPr>
        <p:blipFill>
          <a:blip r:embed="rId3">
            <a:lum/>
          </a:blip>
          <a:srcRect l="51308" t="22136" r="21229" b="18240"/>
          <a:stretch>
            <a:fillRect/>
          </a:stretch>
        </p:blipFill>
        <p:spPr>
          <a:xfrm>
            <a:off x="4915931" y="1068785"/>
            <a:ext cx="4013787" cy="5217735"/>
          </a:xfrm>
          <a:prstGeom prst="rect">
            <a:avLst/>
          </a:prstGeom>
          <a:ln w="28575">
            <a:solidFill>
              <a:schemeClr val="tx2"/>
            </a:solidFill>
            <a:miter lim="800000"/>
          </a:ln>
        </p:spPr>
      </p:pic>
      <p:pic>
        <p:nvPicPr>
          <p:cNvPr id="16" name="Placeholder 3" descr="Imagem 1"/>
          <p:cNvPicPr>
            <a:picLocks noGrp="1" noChangeAspect="1"/>
          </p:cNvPicPr>
          <p:nvPr/>
        </p:nvPicPr>
        <p:blipFill>
          <a:blip r:embed="rId4">
            <a:lum/>
          </a:blip>
          <a:srcRect l="27641" t="20153" r="21000" b="16073"/>
          <a:stretch>
            <a:fillRect/>
          </a:stretch>
        </p:blipFill>
        <p:spPr>
          <a:xfrm>
            <a:off x="285720" y="2828018"/>
            <a:ext cx="4338060" cy="3029874"/>
          </a:xfrm>
          <a:prstGeom prst="rect">
            <a:avLst/>
          </a:prstGeom>
          <a:ln>
            <a:noFill/>
          </a:ln>
        </p:spPr>
      </p:pic>
      <p:sp>
        <p:nvSpPr>
          <p:cNvPr id="17" name="Rectangle Custom 5"/>
          <p:cNvSpPr/>
          <p:nvPr/>
        </p:nvSpPr>
        <p:spPr>
          <a:xfrm>
            <a:off x="189633" y="2707932"/>
            <a:ext cx="2382103" cy="476786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 charset="0"/>
            </a:endParaRPr>
          </a:p>
        </p:txBody>
      </p:sp>
      <p:cxnSp>
        <p:nvCxnSpPr>
          <p:cNvPr id="19" name="Straight Arrow Connector 4"/>
          <p:cNvCxnSpPr/>
          <p:nvPr/>
        </p:nvCxnSpPr>
        <p:spPr>
          <a:xfrm rot="10800000" flipV="1">
            <a:off x="2413860" y="1071546"/>
            <a:ext cx="2515330" cy="1624060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26" name="TextBox 3"/>
          <p:cNvSpPr/>
          <p:nvPr/>
        </p:nvSpPr>
        <p:spPr>
          <a:xfrm>
            <a:off x="214282" y="2357430"/>
            <a:ext cx="3082836" cy="33855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b="1" dirty="0" smtClean="0">
                <a:solidFill>
                  <a:srgbClr val="1F497D">
                    <a:lumMod val="75000"/>
                  </a:srgbClr>
                </a:solidFill>
              </a:rPr>
              <a:t>Menu superior </a:t>
            </a:r>
            <a:r>
              <a:rPr lang="en-US" sz="1600" b="1" dirty="0" err="1" smtClean="0">
                <a:solidFill>
                  <a:srgbClr val="1F497D">
                    <a:lumMod val="75000"/>
                  </a:srgbClr>
                </a:solidFill>
              </a:rPr>
              <a:t>esquerdo</a:t>
            </a:r>
            <a:r>
              <a:rPr lang="en-US" sz="16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Ferramentas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funcionalidades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pic>
        <p:nvPicPr>
          <p:cNvPr id="12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27641" t="20153" r="21000" b="16073"/>
          <a:stretch>
            <a:fillRect/>
          </a:stretch>
        </p:blipFill>
        <p:spPr>
          <a:xfrm>
            <a:off x="101517" y="2285992"/>
            <a:ext cx="4350185" cy="3038350"/>
          </a:xfrm>
          <a:prstGeom prst="rect">
            <a:avLst/>
          </a:prstGeom>
          <a:ln>
            <a:noFill/>
          </a:ln>
        </p:spPr>
      </p:pic>
      <p:pic>
        <p:nvPicPr>
          <p:cNvPr id="13" name="Placeholder 3" descr="Imagem 6"/>
          <p:cNvPicPr>
            <a:picLocks noGrp="1" noChangeAspect="1"/>
          </p:cNvPicPr>
          <p:nvPr/>
        </p:nvPicPr>
        <p:blipFill>
          <a:blip r:embed="rId4">
            <a:lum/>
          </a:blip>
          <a:srcRect l="51262" t="36905" r="21198" b="41077"/>
          <a:stretch>
            <a:fillRect/>
          </a:stretch>
        </p:blipFill>
        <p:spPr>
          <a:xfrm>
            <a:off x="4766081" y="1538012"/>
            <a:ext cx="4204814" cy="1890988"/>
          </a:xfrm>
          <a:prstGeom prst="rect">
            <a:avLst/>
          </a:prstGeom>
          <a:ln w="28575">
            <a:solidFill>
              <a:schemeClr val="tx2"/>
            </a:solidFill>
            <a:miter lim="800000"/>
          </a:ln>
        </p:spPr>
      </p:pic>
      <p:pic>
        <p:nvPicPr>
          <p:cNvPr id="18" name="Placeholder 3" descr="Imagem 9"/>
          <p:cNvPicPr>
            <a:picLocks noGrp="1" noChangeAspect="1"/>
          </p:cNvPicPr>
          <p:nvPr/>
        </p:nvPicPr>
        <p:blipFill>
          <a:blip r:embed="rId5">
            <a:lum/>
          </a:blip>
          <a:srcRect l="7307" t="48392" r="51923" b="23572"/>
          <a:stretch>
            <a:fillRect/>
          </a:stretch>
        </p:blipFill>
        <p:spPr>
          <a:xfrm>
            <a:off x="4690808" y="4071942"/>
            <a:ext cx="4280087" cy="1655503"/>
          </a:xfrm>
          <a:prstGeom prst="rect">
            <a:avLst/>
          </a:prstGeom>
          <a:ln w="28575">
            <a:solidFill>
              <a:schemeClr val="tx2"/>
            </a:solidFill>
            <a:miter lim="800000"/>
          </a:ln>
        </p:spPr>
      </p:pic>
      <p:sp>
        <p:nvSpPr>
          <p:cNvPr id="20" name="Rectangle Custom 7"/>
          <p:cNvSpPr/>
          <p:nvPr/>
        </p:nvSpPr>
        <p:spPr>
          <a:xfrm>
            <a:off x="3703823" y="2495386"/>
            <a:ext cx="794102" cy="2576688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 charset="0"/>
            </a:endParaRPr>
          </a:p>
        </p:txBody>
      </p:sp>
      <p:sp>
        <p:nvSpPr>
          <p:cNvPr id="21" name="Rectangle Custom 6"/>
          <p:cNvSpPr/>
          <p:nvPr/>
        </p:nvSpPr>
        <p:spPr>
          <a:xfrm>
            <a:off x="3750055" y="2214554"/>
            <a:ext cx="701647" cy="290514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 charset="0"/>
            </a:endParaRPr>
          </a:p>
        </p:txBody>
      </p:sp>
      <p:cxnSp>
        <p:nvCxnSpPr>
          <p:cNvPr id="22" name="Straight Arrow Connector 4"/>
          <p:cNvCxnSpPr/>
          <p:nvPr/>
        </p:nvCxnSpPr>
        <p:spPr>
          <a:xfrm rot="10800000" flipV="1">
            <a:off x="4000496" y="1500174"/>
            <a:ext cx="785818" cy="695260"/>
          </a:xfrm>
          <a:prstGeom prst="straightConnector1">
            <a:avLst/>
          </a:prstGeom>
          <a:noFill/>
          <a:ln w="28575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4" name="Straight Arrow Connector 11"/>
          <p:cNvCxnSpPr/>
          <p:nvPr/>
        </p:nvCxnSpPr>
        <p:spPr>
          <a:xfrm rot="10800000">
            <a:off x="4500562" y="3714752"/>
            <a:ext cx="785818" cy="357190"/>
          </a:xfrm>
          <a:prstGeom prst="straightConnector1">
            <a:avLst/>
          </a:prstGeom>
          <a:noFill/>
          <a:ln w="28575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39" name="TextBox 3"/>
          <p:cNvSpPr/>
          <p:nvPr/>
        </p:nvSpPr>
        <p:spPr>
          <a:xfrm>
            <a:off x="5357818" y="1214422"/>
            <a:ext cx="3082836" cy="35394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ctr"/>
            <a:r>
              <a:rPr lang="en-US" sz="1700" b="1" dirty="0" smtClean="0">
                <a:solidFill>
                  <a:srgbClr val="1F497D">
                    <a:lumMod val="75000"/>
                  </a:srgbClr>
                </a:solidFill>
              </a:rPr>
              <a:t>Menu superior </a:t>
            </a:r>
            <a:r>
              <a:rPr lang="en-US" sz="1700" b="1" dirty="0" err="1" smtClean="0">
                <a:solidFill>
                  <a:srgbClr val="1F497D">
                    <a:lumMod val="75000"/>
                  </a:srgbClr>
                </a:solidFill>
              </a:rPr>
              <a:t>direito</a:t>
            </a:r>
            <a:r>
              <a:rPr lang="en-US" sz="17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</a:p>
        </p:txBody>
      </p:sp>
      <p:sp>
        <p:nvSpPr>
          <p:cNvPr id="40" name="TextBox 5"/>
          <p:cNvSpPr/>
          <p:nvPr/>
        </p:nvSpPr>
        <p:spPr>
          <a:xfrm>
            <a:off x="5214942" y="3714752"/>
            <a:ext cx="3082836" cy="35394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700" b="1" dirty="0" err="1" smtClean="0">
                <a:solidFill>
                  <a:srgbClr val="1F497D">
                    <a:lumMod val="75000"/>
                  </a:srgbClr>
                </a:solidFill>
              </a:rPr>
              <a:t>Barra</a:t>
            </a:r>
            <a:r>
              <a:rPr lang="en-US" sz="1700" b="1" dirty="0" smtClean="0">
                <a:solidFill>
                  <a:srgbClr val="1F497D">
                    <a:lumMod val="75000"/>
                  </a:srgbClr>
                </a:solidFill>
              </a:rPr>
              <a:t> Lateral </a:t>
            </a:r>
            <a:r>
              <a:rPr lang="en-US" sz="1700" b="1" dirty="0" err="1" smtClean="0">
                <a:solidFill>
                  <a:srgbClr val="1F497D">
                    <a:lumMod val="75000"/>
                  </a:srgbClr>
                </a:solidFill>
              </a:rPr>
              <a:t>direita</a:t>
            </a:r>
            <a:r>
              <a:rPr lang="en-US" sz="17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Ferramentas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funcionalidades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pic>
        <p:nvPicPr>
          <p:cNvPr id="15" name="Placeholder 3" descr="Imagem 12"/>
          <p:cNvPicPr>
            <a:picLocks noGrp="1" noChangeAspect="1"/>
          </p:cNvPicPr>
          <p:nvPr/>
        </p:nvPicPr>
        <p:blipFill>
          <a:blip r:embed="rId3">
            <a:lum/>
          </a:blip>
          <a:srcRect l="27641" t="20153" r="21000" b="16073"/>
          <a:stretch>
            <a:fillRect/>
          </a:stretch>
        </p:blipFill>
        <p:spPr>
          <a:xfrm>
            <a:off x="4572000" y="1142984"/>
            <a:ext cx="4214842" cy="2943821"/>
          </a:xfrm>
          <a:prstGeom prst="rect">
            <a:avLst/>
          </a:prstGeom>
          <a:ln>
            <a:noFill/>
          </a:ln>
        </p:spPr>
      </p:pic>
      <p:pic>
        <p:nvPicPr>
          <p:cNvPr id="16" name="Placeholder 3" descr="Imagem 1"/>
          <p:cNvPicPr>
            <a:picLocks noGrp="1" noChangeAspect="1"/>
          </p:cNvPicPr>
          <p:nvPr/>
        </p:nvPicPr>
        <p:blipFill>
          <a:blip r:embed="rId4">
            <a:lum/>
          </a:blip>
          <a:srcRect l="8691" t="37726" r="52384" b="44084"/>
          <a:stretch>
            <a:fillRect/>
          </a:stretch>
        </p:blipFill>
        <p:spPr>
          <a:xfrm>
            <a:off x="213998" y="4859404"/>
            <a:ext cx="4143688" cy="1212802"/>
          </a:xfrm>
          <a:prstGeom prst="rect">
            <a:avLst/>
          </a:prstGeom>
          <a:ln w="28575">
            <a:solidFill>
              <a:schemeClr val="tx2"/>
            </a:solidFill>
            <a:miter lim="800000"/>
          </a:ln>
        </p:spPr>
      </p:pic>
      <p:pic>
        <p:nvPicPr>
          <p:cNvPr id="17" name="Placeholder 3" descr="Imagem 2"/>
          <p:cNvPicPr>
            <a:picLocks noGrp="1" noChangeAspect="1"/>
          </p:cNvPicPr>
          <p:nvPr/>
        </p:nvPicPr>
        <p:blipFill>
          <a:blip r:embed="rId4">
            <a:lum/>
          </a:blip>
          <a:srcRect l="8768" t="55367" r="52307" b="19195"/>
          <a:stretch>
            <a:fillRect/>
          </a:stretch>
        </p:blipFill>
        <p:spPr>
          <a:xfrm>
            <a:off x="4572000" y="4643446"/>
            <a:ext cx="4191000" cy="1605874"/>
          </a:xfrm>
          <a:prstGeom prst="rect">
            <a:avLst/>
          </a:prstGeom>
          <a:ln w="28575">
            <a:solidFill>
              <a:schemeClr val="tx2"/>
            </a:solidFill>
            <a:miter lim="800000"/>
          </a:ln>
        </p:spPr>
      </p:pic>
      <p:sp>
        <p:nvSpPr>
          <p:cNvPr id="19" name="Rectangle Custom 5"/>
          <p:cNvSpPr/>
          <p:nvPr/>
        </p:nvSpPr>
        <p:spPr>
          <a:xfrm>
            <a:off x="4487400" y="3786190"/>
            <a:ext cx="1370484" cy="353690"/>
          </a:xfrm>
          <a:prstGeom prst="rect">
            <a:avLst/>
          </a:prstGeom>
          <a:noFill/>
          <a:ln w="19047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 charset="0"/>
            </a:endParaRPr>
          </a:p>
        </p:txBody>
      </p:sp>
      <p:sp>
        <p:nvSpPr>
          <p:cNvPr id="23" name="Rectangle Custom 6"/>
          <p:cNvSpPr/>
          <p:nvPr/>
        </p:nvSpPr>
        <p:spPr>
          <a:xfrm>
            <a:off x="7003497" y="3786190"/>
            <a:ext cx="1783345" cy="353690"/>
          </a:xfrm>
          <a:prstGeom prst="rect">
            <a:avLst/>
          </a:prstGeom>
          <a:noFill/>
          <a:ln w="19047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 charset="0"/>
            </a:endParaRPr>
          </a:p>
        </p:txBody>
      </p:sp>
      <p:cxnSp>
        <p:nvCxnSpPr>
          <p:cNvPr id="24" name="Straight Arrow Connector 7"/>
          <p:cNvCxnSpPr/>
          <p:nvPr/>
        </p:nvCxnSpPr>
        <p:spPr>
          <a:xfrm flipV="1">
            <a:off x="3286116" y="4071942"/>
            <a:ext cx="1214446" cy="785818"/>
          </a:xfrm>
          <a:prstGeom prst="straightConnector1">
            <a:avLst/>
          </a:prstGeom>
          <a:noFill/>
          <a:ln w="28575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7" name="Straight Arrow Connector 8"/>
          <p:cNvCxnSpPr/>
          <p:nvPr/>
        </p:nvCxnSpPr>
        <p:spPr>
          <a:xfrm rot="16200000" flipV="1">
            <a:off x="7929586" y="4214818"/>
            <a:ext cx="500066" cy="357190"/>
          </a:xfrm>
          <a:prstGeom prst="straightConnector1">
            <a:avLst/>
          </a:prstGeom>
          <a:noFill/>
          <a:ln w="28575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31" name="TextBox 4"/>
          <p:cNvSpPr/>
          <p:nvPr/>
        </p:nvSpPr>
        <p:spPr>
          <a:xfrm>
            <a:off x="5572132" y="4286256"/>
            <a:ext cx="3082836" cy="35394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700" b="1" dirty="0" err="1" smtClean="0">
                <a:solidFill>
                  <a:srgbClr val="1F497D">
                    <a:lumMod val="75000"/>
                  </a:srgbClr>
                </a:solidFill>
              </a:rPr>
              <a:t>Barra</a:t>
            </a:r>
            <a:r>
              <a:rPr lang="en-US" sz="1700" b="1" dirty="0" smtClean="0">
                <a:solidFill>
                  <a:srgbClr val="1F497D">
                    <a:lumMod val="75000"/>
                  </a:srgbClr>
                </a:solidFill>
              </a:rPr>
              <a:t> inferior </a:t>
            </a:r>
            <a:r>
              <a:rPr lang="en-US" sz="1700" b="1" dirty="0" err="1" smtClean="0">
                <a:solidFill>
                  <a:srgbClr val="1F497D">
                    <a:lumMod val="75000"/>
                  </a:srgbClr>
                </a:solidFill>
              </a:rPr>
              <a:t>esquerda</a:t>
            </a:r>
            <a:endParaRPr lang="en-US" sz="17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2" name="TextBox 3"/>
          <p:cNvSpPr/>
          <p:nvPr/>
        </p:nvSpPr>
        <p:spPr>
          <a:xfrm>
            <a:off x="261262" y="4503817"/>
            <a:ext cx="3082836" cy="35394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700" b="1" dirty="0" err="1" smtClean="0">
                <a:solidFill>
                  <a:srgbClr val="1F497D">
                    <a:lumMod val="75000"/>
                  </a:srgbClr>
                </a:solidFill>
              </a:rPr>
              <a:t>Barra</a:t>
            </a:r>
            <a:r>
              <a:rPr lang="en-US" sz="1700" b="1" dirty="0" smtClean="0">
                <a:solidFill>
                  <a:srgbClr val="1F497D">
                    <a:lumMod val="75000"/>
                  </a:srgbClr>
                </a:solidFill>
              </a:rPr>
              <a:t> inferior </a:t>
            </a:r>
            <a:r>
              <a:rPr lang="en-US" sz="1700" b="1" dirty="0" err="1" smtClean="0">
                <a:solidFill>
                  <a:srgbClr val="1F497D">
                    <a:lumMod val="75000"/>
                  </a:srgbClr>
                </a:solidFill>
              </a:rPr>
              <a:t>direita</a:t>
            </a:r>
            <a:endParaRPr lang="en-US" sz="17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18" name="Placeholder 3" descr="Imagem 2"/>
          <p:cNvPicPr>
            <a:picLocks noGrp="1" noChangeAspect="1"/>
          </p:cNvPicPr>
          <p:nvPr/>
        </p:nvPicPr>
        <p:blipFill>
          <a:blip r:embed="rId3">
            <a:lum/>
          </a:blip>
          <a:srcRect l="17230" t="23640" r="17000" b="9488"/>
          <a:stretch>
            <a:fillRect/>
          </a:stretch>
        </p:blipFill>
        <p:spPr>
          <a:xfrm>
            <a:off x="804260" y="1428736"/>
            <a:ext cx="7696830" cy="4488818"/>
          </a:xfrm>
          <a:prstGeom prst="rect">
            <a:avLst/>
          </a:prstGeom>
          <a:ln w="28575">
            <a:solidFill>
              <a:schemeClr val="tx2"/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5" name="Placeholder 3" descr="Imagem 1"/>
          <p:cNvPicPr>
            <a:picLocks noGrp="1" noChangeAspect="1"/>
          </p:cNvPicPr>
          <p:nvPr/>
        </p:nvPicPr>
        <p:blipFill>
          <a:blip r:embed="rId3">
            <a:lum/>
          </a:blip>
          <a:srcRect l="17154" t="18444" r="16230" b="7025"/>
          <a:stretch>
            <a:fillRect/>
          </a:stretch>
        </p:blipFill>
        <p:spPr>
          <a:xfrm>
            <a:off x="928663" y="1285860"/>
            <a:ext cx="7358114" cy="4767606"/>
          </a:xfrm>
          <a:prstGeom prst="rect">
            <a:avLst/>
          </a:prstGeom>
          <a:ln w="28575">
            <a:solidFill>
              <a:schemeClr val="tx2"/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6" name="Placeholder 3" descr="Picture 2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70652" y="3357562"/>
            <a:ext cx="3772720" cy="2830231"/>
          </a:xfrm>
          <a:prstGeom prst="rect">
            <a:avLst/>
          </a:prstGeom>
          <a:ln>
            <a:noFill/>
          </a:ln>
        </p:spPr>
      </p:pic>
      <p:pic>
        <p:nvPicPr>
          <p:cNvPr id="7" name="Placeholder 3" descr="Picture 6"/>
          <p:cNvPicPr>
            <a:picLocks noGrp="1"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1000100" y="1142984"/>
            <a:ext cx="2390159" cy="1711729"/>
          </a:xfrm>
          <a:prstGeom prst="rect">
            <a:avLst/>
          </a:prstGeom>
          <a:ln>
            <a:noFill/>
          </a:ln>
        </p:spPr>
      </p:pic>
      <p:pic>
        <p:nvPicPr>
          <p:cNvPr id="8" name="Placeholder 3" descr="Picture 3"/>
          <p:cNvPicPr>
            <a:picLocks noGrp="1" noChangeAspect="1"/>
          </p:cNvPicPr>
          <p:nvPr/>
        </p:nvPicPr>
        <p:blipFill>
          <a:blip r:embed="rId5">
            <a:lum/>
          </a:blip>
          <a:stretch>
            <a:fillRect/>
          </a:stretch>
        </p:blipFill>
        <p:spPr>
          <a:xfrm>
            <a:off x="7200296" y="1200062"/>
            <a:ext cx="1872298" cy="1393308"/>
          </a:xfrm>
          <a:prstGeom prst="rect">
            <a:avLst/>
          </a:prstGeom>
          <a:ln>
            <a:noFill/>
          </a:ln>
        </p:spPr>
      </p:pic>
      <p:pic>
        <p:nvPicPr>
          <p:cNvPr id="10" name="Placeholder 3" descr="Picture 4"/>
          <p:cNvPicPr>
            <a:picLocks noGrp="1" noChangeAspect="1"/>
          </p:cNvPicPr>
          <p:nvPr/>
        </p:nvPicPr>
        <p:blipFill>
          <a:blip r:embed="rId6">
            <a:lum/>
          </a:blip>
          <a:stretch>
            <a:fillRect/>
          </a:stretch>
        </p:blipFill>
        <p:spPr>
          <a:xfrm>
            <a:off x="7238747" y="2974659"/>
            <a:ext cx="1833847" cy="1361720"/>
          </a:xfrm>
          <a:prstGeom prst="rect">
            <a:avLst/>
          </a:prstGeom>
          <a:ln>
            <a:noFill/>
          </a:ln>
        </p:spPr>
      </p:pic>
      <p:pic>
        <p:nvPicPr>
          <p:cNvPr id="11" name="Placeholder 3" descr="Picture 5"/>
          <p:cNvPicPr>
            <a:picLocks noGrp="1" noChangeAspect="1"/>
          </p:cNvPicPr>
          <p:nvPr/>
        </p:nvPicPr>
        <p:blipFill>
          <a:blip r:embed="rId7">
            <a:lum/>
          </a:blip>
          <a:stretch>
            <a:fillRect/>
          </a:stretch>
        </p:blipFill>
        <p:spPr>
          <a:xfrm>
            <a:off x="7173477" y="4716512"/>
            <a:ext cx="1899117" cy="1427132"/>
          </a:xfrm>
          <a:prstGeom prst="rect">
            <a:avLst/>
          </a:prstGeom>
          <a:ln>
            <a:noFill/>
          </a:ln>
        </p:spPr>
      </p:pic>
      <p:sp>
        <p:nvSpPr>
          <p:cNvPr id="12" name="Rectangle Custom 3"/>
          <p:cNvSpPr/>
          <p:nvPr/>
        </p:nvSpPr>
        <p:spPr>
          <a:xfrm>
            <a:off x="4786314" y="1285860"/>
            <a:ext cx="1857388" cy="47705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1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809628" algn="l"/>
              </a:tabLs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1.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Abrir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BlockCad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;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809628" algn="l"/>
              </a:tabLst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809628" algn="l"/>
              </a:tabLs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folha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instruções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, se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342900" indent="-342900" algn="ctr">
              <a:spcBef>
                <a:spcPts val="0"/>
              </a:spcBef>
              <a:spcAft>
                <a:spcPts val="0"/>
              </a:spcAft>
              <a:buClrTx/>
              <a:buAutoNum type="arabicPeriod"/>
              <a:tabLst>
                <a:tab pos="809628" algn="l"/>
              </a:tabLst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809628" algn="l"/>
              </a:tabLs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3.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Montar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elemento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escolhido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3D 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salvá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-lo;    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809628" algn="l"/>
              </a:tabLst>
            </a:pP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809628" algn="l"/>
              </a:tabLst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4.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setas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curvas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barra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inferior do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avaliar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proporção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harmonia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peças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encaixadas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rotacioná-las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</p:txBody>
      </p:sp>
      <p:cxnSp>
        <p:nvCxnSpPr>
          <p:cNvPr id="13" name="Straight Arrow Connector 14"/>
          <p:cNvCxnSpPr>
            <a:endCxn id="8" idx="1"/>
          </p:cNvCxnSpPr>
          <p:nvPr/>
        </p:nvCxnSpPr>
        <p:spPr>
          <a:xfrm rot="5400000" flipH="1" flipV="1">
            <a:off x="6191576" y="2348842"/>
            <a:ext cx="1460846" cy="556594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18" name="Straight Arrow Connector 16"/>
          <p:cNvCxnSpPr/>
          <p:nvPr/>
        </p:nvCxnSpPr>
        <p:spPr>
          <a:xfrm flipV="1">
            <a:off x="6643702" y="3071811"/>
            <a:ext cx="571504" cy="285751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0" name="Straight Arrow Connector 15"/>
          <p:cNvCxnSpPr/>
          <p:nvPr/>
        </p:nvCxnSpPr>
        <p:spPr>
          <a:xfrm rot="16200000" flipH="1">
            <a:off x="5958087" y="4043180"/>
            <a:ext cx="1989715" cy="618481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2" name="Straight Arrow Connector 12"/>
          <p:cNvCxnSpPr/>
          <p:nvPr/>
        </p:nvCxnSpPr>
        <p:spPr>
          <a:xfrm rot="10800000">
            <a:off x="1785918" y="3571876"/>
            <a:ext cx="3000396" cy="642942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4" name="Straight Arrow Connector 13"/>
          <p:cNvCxnSpPr/>
          <p:nvPr/>
        </p:nvCxnSpPr>
        <p:spPr>
          <a:xfrm rot="10800000" flipV="1">
            <a:off x="1428728" y="4214818"/>
            <a:ext cx="3357586" cy="1571636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2" name="Straight Arrow Connector 11"/>
          <p:cNvCxnSpPr/>
          <p:nvPr/>
        </p:nvCxnSpPr>
        <p:spPr>
          <a:xfrm rot="10800000" flipV="1">
            <a:off x="928662" y="3216274"/>
            <a:ext cx="3857652" cy="355602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0" name="Straight Arrow Connector 10"/>
          <p:cNvCxnSpPr/>
          <p:nvPr/>
        </p:nvCxnSpPr>
        <p:spPr>
          <a:xfrm rot="10800000">
            <a:off x="3428992" y="1285860"/>
            <a:ext cx="1357322" cy="357190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522761"/>
            <a:ext cx="82868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iniciar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nova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costumam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bombardeá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-los”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perguntas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desafiadoras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ajude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verificar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assunto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temática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3D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linguagem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motivar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explorado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suporte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3D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linguagem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acreditam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mobilizadas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Perguntas desafiadoras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428596" y="1208196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Construção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uma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casa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passo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passo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 </a:t>
            </a: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21" name="Placeholder 3" descr="Picture 2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500034" y="1916641"/>
            <a:ext cx="1924977" cy="1440921"/>
          </a:xfrm>
          <a:prstGeom prst="rect">
            <a:avLst/>
          </a:prstGeom>
          <a:ln>
            <a:noFill/>
          </a:ln>
        </p:spPr>
      </p:pic>
      <p:pic>
        <p:nvPicPr>
          <p:cNvPr id="23" name="Placeholder 3" descr="Picture 4"/>
          <p:cNvPicPr>
            <a:picLocks noGrp="1"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2660039" y="1928802"/>
            <a:ext cx="1840523" cy="1377699"/>
          </a:xfrm>
          <a:prstGeom prst="rect">
            <a:avLst/>
          </a:prstGeom>
          <a:ln>
            <a:noFill/>
          </a:ln>
        </p:spPr>
      </p:pic>
      <p:pic>
        <p:nvPicPr>
          <p:cNvPr id="25" name="Placeholder 3" descr="Picture 5"/>
          <p:cNvPicPr>
            <a:picLocks noGrp="1" noChangeAspect="1"/>
          </p:cNvPicPr>
          <p:nvPr/>
        </p:nvPicPr>
        <p:blipFill>
          <a:blip r:embed="rId5">
            <a:lum/>
          </a:blip>
          <a:stretch>
            <a:fillRect/>
          </a:stretch>
        </p:blipFill>
        <p:spPr>
          <a:xfrm>
            <a:off x="4793481" y="1928802"/>
            <a:ext cx="1840523" cy="1377699"/>
          </a:xfrm>
          <a:prstGeom prst="rect">
            <a:avLst/>
          </a:prstGeom>
          <a:ln>
            <a:noFill/>
          </a:ln>
        </p:spPr>
      </p:pic>
      <p:pic>
        <p:nvPicPr>
          <p:cNvPr id="26" name="Placeholder 3" descr="Picture 6"/>
          <p:cNvPicPr>
            <a:picLocks noGrp="1" noChangeAspect="1"/>
          </p:cNvPicPr>
          <p:nvPr/>
        </p:nvPicPr>
        <p:blipFill>
          <a:blip r:embed="rId6">
            <a:lum/>
          </a:blip>
          <a:stretch>
            <a:fillRect/>
          </a:stretch>
        </p:blipFill>
        <p:spPr>
          <a:xfrm>
            <a:off x="6853587" y="1908425"/>
            <a:ext cx="1840523" cy="1377699"/>
          </a:xfrm>
          <a:prstGeom prst="rect">
            <a:avLst/>
          </a:prstGeom>
          <a:ln>
            <a:noFill/>
          </a:ln>
        </p:spPr>
      </p:pic>
      <p:pic>
        <p:nvPicPr>
          <p:cNvPr id="27" name="Placeholder 3" descr="Picture 7"/>
          <p:cNvPicPr>
            <a:picLocks noGrp="1" noChangeAspect="1"/>
          </p:cNvPicPr>
          <p:nvPr/>
        </p:nvPicPr>
        <p:blipFill>
          <a:blip r:embed="rId7">
            <a:lum/>
          </a:blip>
          <a:stretch>
            <a:fillRect/>
          </a:stretch>
        </p:blipFill>
        <p:spPr>
          <a:xfrm>
            <a:off x="554203" y="3571876"/>
            <a:ext cx="1870808" cy="1400367"/>
          </a:xfrm>
          <a:prstGeom prst="rect">
            <a:avLst/>
          </a:prstGeom>
          <a:ln>
            <a:noFill/>
          </a:ln>
        </p:spPr>
      </p:pic>
      <p:pic>
        <p:nvPicPr>
          <p:cNvPr id="28" name="Placeholder 3" descr="Picture 8"/>
          <p:cNvPicPr>
            <a:picLocks noGrp="1" noChangeAspect="1"/>
          </p:cNvPicPr>
          <p:nvPr/>
        </p:nvPicPr>
        <p:blipFill>
          <a:blip r:embed="rId8">
            <a:lum/>
          </a:blip>
          <a:stretch>
            <a:fillRect/>
          </a:stretch>
        </p:blipFill>
        <p:spPr>
          <a:xfrm>
            <a:off x="2644595" y="3571876"/>
            <a:ext cx="1870808" cy="1400367"/>
          </a:xfrm>
          <a:prstGeom prst="rect">
            <a:avLst/>
          </a:prstGeom>
          <a:ln>
            <a:noFill/>
          </a:ln>
        </p:spPr>
      </p:pic>
      <p:pic>
        <p:nvPicPr>
          <p:cNvPr id="29" name="Placeholder 3" descr="Picture 9"/>
          <p:cNvPicPr>
            <a:picLocks noGrp="1" noChangeAspect="1"/>
          </p:cNvPicPr>
          <p:nvPr/>
        </p:nvPicPr>
        <p:blipFill>
          <a:blip r:embed="rId9">
            <a:lum/>
          </a:blip>
          <a:stretch>
            <a:fillRect/>
          </a:stretch>
        </p:blipFill>
        <p:spPr>
          <a:xfrm>
            <a:off x="4763196" y="3571876"/>
            <a:ext cx="1870808" cy="1400367"/>
          </a:xfrm>
          <a:prstGeom prst="rect">
            <a:avLst/>
          </a:prstGeom>
          <a:ln>
            <a:noFill/>
          </a:ln>
        </p:spPr>
      </p:pic>
      <p:pic>
        <p:nvPicPr>
          <p:cNvPr id="30" name="Placeholder 3" descr="Picture 10"/>
          <p:cNvPicPr>
            <a:picLocks noGrp="1" noChangeAspect="1"/>
          </p:cNvPicPr>
          <p:nvPr/>
        </p:nvPicPr>
        <p:blipFill>
          <a:blip r:embed="rId10">
            <a:lum/>
          </a:blip>
          <a:stretch>
            <a:fillRect/>
          </a:stretch>
        </p:blipFill>
        <p:spPr>
          <a:xfrm>
            <a:off x="6869672" y="3571876"/>
            <a:ext cx="1824447" cy="1365666"/>
          </a:xfrm>
          <a:prstGeom prst="rect">
            <a:avLst/>
          </a:prstGeom>
          <a:ln>
            <a:noFill/>
          </a:ln>
        </p:spPr>
      </p:pic>
      <p:pic>
        <p:nvPicPr>
          <p:cNvPr id="31" name="Placeholder 3" descr="Picture 11"/>
          <p:cNvPicPr>
            <a:picLocks noGrp="1" noChangeAspect="1"/>
          </p:cNvPicPr>
          <p:nvPr/>
        </p:nvPicPr>
        <p:blipFill>
          <a:blip r:embed="rId11">
            <a:lum/>
          </a:blip>
          <a:stretch>
            <a:fillRect/>
          </a:stretch>
        </p:blipFill>
        <p:spPr>
          <a:xfrm>
            <a:off x="2428860" y="5143512"/>
            <a:ext cx="2071702" cy="1470886"/>
          </a:xfrm>
          <a:prstGeom prst="rect">
            <a:avLst/>
          </a:prstGeom>
          <a:ln>
            <a:noFill/>
          </a:ln>
        </p:spPr>
      </p:pic>
      <p:pic>
        <p:nvPicPr>
          <p:cNvPr id="33" name="Placeholder 3" descr="Picture 12"/>
          <p:cNvPicPr>
            <a:picLocks noGrp="1" noChangeAspect="1"/>
          </p:cNvPicPr>
          <p:nvPr/>
        </p:nvPicPr>
        <p:blipFill>
          <a:blip r:embed="rId12">
            <a:lum/>
          </a:blip>
          <a:stretch>
            <a:fillRect/>
          </a:stretch>
        </p:blipFill>
        <p:spPr>
          <a:xfrm>
            <a:off x="4793481" y="5143512"/>
            <a:ext cx="1977774" cy="147088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428596" y="1208196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Construção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uma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cidade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passo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passo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 </a:t>
            </a: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8" name="Rectangle Custom 4"/>
          <p:cNvSpPr/>
          <p:nvPr/>
        </p:nvSpPr>
        <p:spPr>
          <a:xfrm>
            <a:off x="5376433" y="1214422"/>
            <a:ext cx="3553285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0">
            <a:spAutoFit/>
          </a:bodyPr>
          <a:lstStyle/>
          <a:p>
            <a:pPr marL="228600" indent="-22860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>
                <a:tab pos="457200" algn="l"/>
                <a:tab pos="809628" algn="l"/>
              </a:tabLst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Abrir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BlockCad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228600" indent="-22860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>
                <a:tab pos="457200" algn="l"/>
                <a:tab pos="809628" algn="l"/>
              </a:tabLst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28600" indent="-22860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>
                <a:tab pos="457200" algn="l"/>
                <a:tab pos="809628" algn="l"/>
              </a:tabLst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folha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instruções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228600" indent="-22860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>
                <a:tab pos="457200" algn="l"/>
                <a:tab pos="809628" algn="l"/>
              </a:tabLst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28600" indent="-22860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>
                <a:tab pos="457200" algn="l"/>
                <a:tab pos="809628" algn="l"/>
              </a:tabLst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Selecionar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inserir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elementos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farão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parte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228600" indent="-22860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>
                <a:tab pos="457200" algn="l"/>
                <a:tab pos="809628" algn="l"/>
              </a:tabLst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28600" indent="-22860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>
                <a:tab pos="457200" algn="l"/>
                <a:tab pos="809628" algn="l"/>
              </a:tabLst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setas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curvas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e as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barra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inferior do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perceber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avaliar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proporção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harmonia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elementos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encaixados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tendo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vista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proporção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relação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área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228600" indent="-22860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>
                <a:tab pos="457200" algn="l"/>
                <a:tab pos="809628" algn="l"/>
              </a:tabLst>
            </a:pP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28600" indent="-22860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>
                <a:tab pos="457200" algn="l"/>
                <a:tab pos="809628" algn="l"/>
              </a:tabLst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Esquematizar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ruas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construindo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a base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torno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cinco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ruas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9" name="Placeholder 3" descr="Picture 2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1357290" y="1835809"/>
            <a:ext cx="3150428" cy="2379009"/>
          </a:xfrm>
          <a:prstGeom prst="rect">
            <a:avLst/>
          </a:prstGeom>
          <a:ln>
            <a:noFill/>
          </a:ln>
        </p:spPr>
      </p:pic>
      <p:pic>
        <p:nvPicPr>
          <p:cNvPr id="40" name="Placeholder 3" descr="Picture 8"/>
          <p:cNvPicPr>
            <a:picLocks noGrp="1"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2857488" y="4714884"/>
            <a:ext cx="2714644" cy="1994588"/>
          </a:xfrm>
          <a:prstGeom prst="rect">
            <a:avLst/>
          </a:prstGeom>
          <a:ln>
            <a:noFill/>
          </a:ln>
        </p:spPr>
      </p:pic>
      <p:cxnSp>
        <p:nvCxnSpPr>
          <p:cNvPr id="42" name="Straight Arrow Connector 9"/>
          <p:cNvCxnSpPr/>
          <p:nvPr/>
        </p:nvCxnSpPr>
        <p:spPr>
          <a:xfrm rot="10800000" flipV="1">
            <a:off x="3143240" y="1500174"/>
            <a:ext cx="2250824" cy="1071320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47" name="Straight Arrow Connector 11"/>
          <p:cNvCxnSpPr>
            <a:stCxn id="38" idx="1"/>
          </p:cNvCxnSpPr>
          <p:nvPr/>
        </p:nvCxnSpPr>
        <p:spPr>
          <a:xfrm rot="10800000" flipV="1">
            <a:off x="3714793" y="2984137"/>
            <a:ext cx="1661641" cy="1802174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51" name="Straight Arrow Connector 12"/>
          <p:cNvCxnSpPr/>
          <p:nvPr/>
        </p:nvCxnSpPr>
        <p:spPr>
          <a:xfrm rot="5400000">
            <a:off x="4286249" y="4357693"/>
            <a:ext cx="1214446" cy="928696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55" name="Rectangle Custom 7"/>
          <p:cNvSpPr/>
          <p:nvPr/>
        </p:nvSpPr>
        <p:spPr>
          <a:xfrm>
            <a:off x="6271731" y="5072074"/>
            <a:ext cx="2657987" cy="7386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0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>
                <a:tab pos="457200" algn="l"/>
                <a:tab pos="809628" algn="l"/>
              </a:tabLst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desaparecer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a base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cinza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só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reduzir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a zero a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espessura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.  </a:t>
            </a:r>
          </a:p>
        </p:txBody>
      </p:sp>
      <p:sp>
        <p:nvSpPr>
          <p:cNvPr id="56" name="Rectangle Custom 8"/>
          <p:cNvSpPr/>
          <p:nvPr/>
        </p:nvSpPr>
        <p:spPr>
          <a:xfrm>
            <a:off x="4714876" y="6429396"/>
            <a:ext cx="883585" cy="307778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0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>
                <a:tab pos="457200" algn="l"/>
                <a:tab pos="809628" algn="l"/>
              </a:tabLst>
            </a:pPr>
            <a:endParaRPr lang="en-US" sz="1400" b="0" i="0" kern="1200" baseline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charset="0"/>
            </a:endParaRPr>
          </a:p>
        </p:txBody>
      </p:sp>
      <p:cxnSp>
        <p:nvCxnSpPr>
          <p:cNvPr id="57" name="Straight Arrow Connector 13"/>
          <p:cNvCxnSpPr/>
          <p:nvPr/>
        </p:nvCxnSpPr>
        <p:spPr>
          <a:xfrm rot="5400000">
            <a:off x="5536413" y="5607859"/>
            <a:ext cx="857256" cy="642942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pic>
        <p:nvPicPr>
          <p:cNvPr id="41" name="Placeholder 3" descr="Picture 9"/>
          <p:cNvPicPr>
            <a:picLocks noGrp="1" noChangeAspect="1"/>
          </p:cNvPicPr>
          <p:nvPr/>
        </p:nvPicPr>
        <p:blipFill>
          <a:blip r:embed="rId5">
            <a:lum/>
          </a:blip>
          <a:stretch>
            <a:fillRect/>
          </a:stretch>
        </p:blipFill>
        <p:spPr>
          <a:xfrm>
            <a:off x="142844" y="4930272"/>
            <a:ext cx="2891930" cy="1284810"/>
          </a:xfrm>
          <a:prstGeom prst="rect">
            <a:avLst/>
          </a:prstGeom>
          <a:ln>
            <a:noFill/>
          </a:ln>
        </p:spPr>
      </p:pic>
      <p:cxnSp>
        <p:nvCxnSpPr>
          <p:cNvPr id="43" name="Straight Arrow Connector 10"/>
          <p:cNvCxnSpPr/>
          <p:nvPr/>
        </p:nvCxnSpPr>
        <p:spPr>
          <a:xfrm rot="10800000" flipV="1">
            <a:off x="1428728" y="2500306"/>
            <a:ext cx="3929090" cy="2857518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Construindo atividades com o </a:t>
            </a:r>
            <a:r>
              <a:rPr lang="pt-BR" sz="2400" b="1" dirty="0" err="1" smtClean="0">
                <a:solidFill>
                  <a:schemeClr val="bg1"/>
                </a:solidFill>
              </a:rPr>
              <a:t>BlockCad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428596" y="1208196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Construção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uma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cidade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passo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passo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 </a:t>
            </a: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20" name="Placeholder 3" descr="Picture 2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500034" y="1802958"/>
            <a:ext cx="1872993" cy="1402004"/>
          </a:xfrm>
          <a:prstGeom prst="rect">
            <a:avLst/>
          </a:prstGeom>
          <a:ln>
            <a:noFill/>
          </a:ln>
        </p:spPr>
      </p:pic>
      <p:pic>
        <p:nvPicPr>
          <p:cNvPr id="21" name="Placeholder 3" descr="Picture 3"/>
          <p:cNvPicPr>
            <a:picLocks noGrp="1"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2481447" y="1802958"/>
            <a:ext cx="1872993" cy="1402004"/>
          </a:xfrm>
          <a:prstGeom prst="rect">
            <a:avLst/>
          </a:prstGeom>
          <a:ln>
            <a:noFill/>
          </a:ln>
        </p:spPr>
      </p:pic>
      <p:pic>
        <p:nvPicPr>
          <p:cNvPr id="22" name="Placeholder 3" descr="Picture 4"/>
          <p:cNvPicPr>
            <a:picLocks noGrp="1" noChangeAspect="1"/>
          </p:cNvPicPr>
          <p:nvPr/>
        </p:nvPicPr>
        <p:blipFill>
          <a:blip r:embed="rId5">
            <a:lum/>
          </a:blip>
          <a:stretch>
            <a:fillRect/>
          </a:stretch>
        </p:blipFill>
        <p:spPr>
          <a:xfrm>
            <a:off x="4463117" y="1802958"/>
            <a:ext cx="1886700" cy="1412273"/>
          </a:xfrm>
          <a:prstGeom prst="rect">
            <a:avLst/>
          </a:prstGeom>
          <a:ln>
            <a:noFill/>
          </a:ln>
        </p:spPr>
      </p:pic>
      <p:pic>
        <p:nvPicPr>
          <p:cNvPr id="23" name="Placeholder 3" descr="Picture 5"/>
          <p:cNvPicPr>
            <a:picLocks noGrp="1" noChangeAspect="1"/>
          </p:cNvPicPr>
          <p:nvPr/>
        </p:nvPicPr>
        <p:blipFill>
          <a:blip r:embed="rId6">
            <a:lum/>
          </a:blip>
          <a:stretch>
            <a:fillRect/>
          </a:stretch>
        </p:blipFill>
        <p:spPr>
          <a:xfrm>
            <a:off x="6458493" y="1802958"/>
            <a:ext cx="1981413" cy="1483166"/>
          </a:xfrm>
          <a:prstGeom prst="rect">
            <a:avLst/>
          </a:prstGeom>
          <a:ln>
            <a:noFill/>
          </a:ln>
        </p:spPr>
      </p:pic>
      <p:pic>
        <p:nvPicPr>
          <p:cNvPr id="24" name="Placeholder 3" descr="Picture 6"/>
          <p:cNvPicPr>
            <a:picLocks noGrp="1" noChangeAspect="1"/>
          </p:cNvPicPr>
          <p:nvPr/>
        </p:nvPicPr>
        <p:blipFill>
          <a:blip r:embed="rId7">
            <a:lum/>
          </a:blip>
          <a:stretch>
            <a:fillRect/>
          </a:stretch>
        </p:blipFill>
        <p:spPr>
          <a:xfrm>
            <a:off x="598457" y="3373867"/>
            <a:ext cx="1857329" cy="1390281"/>
          </a:xfrm>
          <a:prstGeom prst="rect">
            <a:avLst/>
          </a:prstGeom>
          <a:ln>
            <a:noFill/>
          </a:ln>
        </p:spPr>
      </p:pic>
      <p:pic>
        <p:nvPicPr>
          <p:cNvPr id="25" name="Placeholder 3" descr="Picture 7"/>
          <p:cNvPicPr>
            <a:picLocks noGrp="1" noChangeAspect="1"/>
          </p:cNvPicPr>
          <p:nvPr/>
        </p:nvPicPr>
        <p:blipFill>
          <a:blip r:embed="rId8">
            <a:lum/>
          </a:blip>
          <a:stretch>
            <a:fillRect/>
          </a:stretch>
        </p:blipFill>
        <p:spPr>
          <a:xfrm>
            <a:off x="2579870" y="3373867"/>
            <a:ext cx="1857329" cy="1390281"/>
          </a:xfrm>
          <a:prstGeom prst="rect">
            <a:avLst/>
          </a:prstGeom>
          <a:ln>
            <a:noFill/>
          </a:ln>
        </p:spPr>
      </p:pic>
      <p:pic>
        <p:nvPicPr>
          <p:cNvPr id="26" name="Placeholder 3" descr="Picture 8"/>
          <p:cNvPicPr>
            <a:picLocks noGrp="1" noChangeAspect="1"/>
          </p:cNvPicPr>
          <p:nvPr/>
        </p:nvPicPr>
        <p:blipFill>
          <a:blip r:embed="rId9">
            <a:lum/>
          </a:blip>
          <a:stretch>
            <a:fillRect/>
          </a:stretch>
        </p:blipFill>
        <p:spPr>
          <a:xfrm>
            <a:off x="4561293" y="3373867"/>
            <a:ext cx="1886956" cy="1412455"/>
          </a:xfrm>
          <a:prstGeom prst="rect">
            <a:avLst/>
          </a:prstGeom>
          <a:ln>
            <a:noFill/>
          </a:ln>
        </p:spPr>
      </p:pic>
      <p:pic>
        <p:nvPicPr>
          <p:cNvPr id="27" name="Placeholder 3" descr="Picture 9"/>
          <p:cNvPicPr>
            <a:picLocks noGrp="1" noChangeAspect="1"/>
          </p:cNvPicPr>
          <p:nvPr/>
        </p:nvPicPr>
        <p:blipFill>
          <a:blip r:embed="rId10">
            <a:lum/>
          </a:blip>
          <a:stretch>
            <a:fillRect/>
          </a:stretch>
        </p:blipFill>
        <p:spPr>
          <a:xfrm>
            <a:off x="6572323" y="3373867"/>
            <a:ext cx="1857329" cy="1390281"/>
          </a:xfrm>
          <a:prstGeom prst="rect">
            <a:avLst/>
          </a:prstGeom>
          <a:ln>
            <a:noFill/>
          </a:ln>
        </p:spPr>
      </p:pic>
      <p:pic>
        <p:nvPicPr>
          <p:cNvPr id="28" name="Placeholder 3" descr="Picture 10"/>
          <p:cNvPicPr>
            <a:picLocks noGrp="1" noChangeAspect="1"/>
          </p:cNvPicPr>
          <p:nvPr/>
        </p:nvPicPr>
        <p:blipFill>
          <a:blip r:embed="rId11">
            <a:lum/>
          </a:blip>
          <a:stretch>
            <a:fillRect/>
          </a:stretch>
        </p:blipFill>
        <p:spPr>
          <a:xfrm>
            <a:off x="3143240" y="4913834"/>
            <a:ext cx="2311010" cy="172987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experimentação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357298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Pense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na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seguinte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questão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 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214282" y="1714488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Como deveria ser uma cidade ideal? Que elementos (naturais e/ou construídos) ela deveria ter para ser bem organizada e proporcionar boa qualidade de vida? 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    Para esta ação você irá precisar:</a:t>
            </a:r>
          </a:p>
          <a:p>
            <a:pPr marL="273050" indent="-27305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Formar uma dupla bem produtiva e criativa! Não ter vergonha de voltar a ser criança.</a:t>
            </a:r>
          </a:p>
          <a:p>
            <a:pPr marL="273050" indent="-27305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Pegar a ficha com o elemento sorteado para você e seu parceiro (a) e construí-lo  no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BlockCad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. Lembre-se que ele fará parte de uma cidade ideal!</a:t>
            </a:r>
          </a:p>
          <a:p>
            <a:pPr marL="273050" indent="-27305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Pegar a ficha  com as instruções  do programa. Nela vocês terão acesso às funcionalidades de todas as ferramentas.</a:t>
            </a:r>
          </a:p>
          <a:p>
            <a:pPr marL="273050" indent="-27305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Atentar para as orientações iniciais desta etapa e as especificidades da ferramenta que irá trabalhar.</a:t>
            </a:r>
          </a:p>
          <a:p>
            <a:pPr marL="457200" indent="-457200" algn="just">
              <a:spcBef>
                <a:spcPts val="0"/>
              </a:spcBef>
              <a:spcAft>
                <a:spcPts val="0"/>
              </a:spcAft>
              <a:buClrTx/>
              <a:buAutoNum type="arabicPeriod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 Vamos lá?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Planejamento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para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os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alunos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759099"/>
            <a:ext cx="82868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1º Passo: </a:t>
            </a: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Agora, junte-se aos seus colegas e forme um grupo de quatro a cinco participantes.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2º Passo: </a:t>
            </a: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Cada grupo deverá planejar uma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sequência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didática na qual 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BlockCad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será utilizado para ilustrar um problema do cotidiano, tais como mobilidade urbana.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Char char="-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Planejamento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para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os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alunos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737075"/>
            <a:ext cx="828680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3º  Passo:</a:t>
            </a: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Como parte desta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sequência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didática, o grupo também deverá pensar em formas de aproveitar as produções feitas pelos alunos para promover discussões mais amplas e estimular a reflexão para busca de soluções para situações-problema, aprendendo assim a exercer sua cidadania.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IMPORTANTE: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Procurem criar um ambiente lúdico e acolhedor, de acordo com a faixa etária de cada turma de alunos, que os estimule e envolva com o processo de aprendizagem. Lembre-se que o software utilizado é uma provocação para que eles reflitam sobe o problema que lhes está sendo apresentado.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Síntese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avaliação</a:t>
            </a:r>
            <a:r>
              <a:rPr lang="en-US" sz="2400" b="1" dirty="0" smtClean="0">
                <a:solidFill>
                  <a:schemeClr val="bg1"/>
                </a:solidFill>
              </a:rPr>
              <a:t> do </a:t>
            </a:r>
            <a:r>
              <a:rPr lang="en-US" sz="2400" b="1" dirty="0" err="1" smtClean="0">
                <a:solidFill>
                  <a:schemeClr val="bg1"/>
                </a:solidFill>
              </a:rPr>
              <a:t>encontro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748087"/>
            <a:ext cx="828680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importância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lúdica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incluindo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3D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estratégias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conceitual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esclarecedora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sentido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entenderem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BlockCad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Síntese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avaliação</a:t>
            </a:r>
            <a:r>
              <a:rPr lang="en-US" sz="2400" b="1" dirty="0" smtClean="0">
                <a:solidFill>
                  <a:schemeClr val="bg1"/>
                </a:solidFill>
              </a:rPr>
              <a:t> do </a:t>
            </a:r>
            <a:r>
              <a:rPr lang="en-US" sz="2400" b="1" dirty="0" err="1" smtClean="0">
                <a:solidFill>
                  <a:schemeClr val="bg1"/>
                </a:solidFill>
              </a:rPr>
              <a:t>encontro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784606"/>
            <a:ext cx="8286808" cy="4144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Gostaram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um software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lúdica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problematização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professor,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discutir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questões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planejar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sequência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didática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bacana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Agora,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finalizar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preencher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AVALIAÇÃO DO 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342900" indent="-342900" algn="just">
              <a:spcBef>
                <a:spcPts val="400"/>
              </a:spcBef>
              <a:buSzPct val="100000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TextBox 2"/>
          <p:cNvSpPr/>
          <p:nvPr/>
        </p:nvSpPr>
        <p:spPr>
          <a:xfrm>
            <a:off x="478182" y="1928802"/>
            <a:ext cx="8165784" cy="34163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2"/>
            </a:solidFill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X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Imigrantes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Segundo Marc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Prensky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idealizador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multitarefas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preferem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adquirem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constroem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forma linear,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nós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imigrantes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estrutura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elencando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assuntos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lhes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suscitem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chegar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resultado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final.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Preferem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novo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manipulando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explorando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funcionalidades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costumam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consultar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manuais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melhor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gostam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recompensas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imediatas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frequentes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TextBox 2"/>
          <p:cNvSpPr/>
          <p:nvPr/>
        </p:nvSpPr>
        <p:spPr>
          <a:xfrm>
            <a:off x="428596" y="1572174"/>
            <a:ext cx="8208962" cy="4093428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As crianças e adolescentes que chegam às escolas hoje, estão ávidos por novidades e nem sempre é tarefa fácil surpreendê-los. É um grande desafio para o professor trabalhar com esta nova geração.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Um aluno bem preparado, não é mais aquele que domina somente as capacidade leitora e escritora e o raciocínio matemático.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É necessário que sejam desenvolvidas outras competências, tais como competências para criar, inovar, empreender, interagir, saber trabalhar com resolução de problemas de forma colaborativa e exercer sua cidadania.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/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500034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Desafios para o professor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TextBox 2"/>
          <p:cNvSpPr/>
          <p:nvPr/>
        </p:nvSpPr>
        <p:spPr>
          <a:xfrm>
            <a:off x="428596" y="1572174"/>
            <a:ext cx="8208962" cy="440120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mobilização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ocorrer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perspectiva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3.0,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professores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constroem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juntos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de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num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ambiente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instigue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curiosidade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cultura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infanto-juvenil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ampla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diversa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igualmente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negligenciada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práticas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Deixar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surpreendam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universo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revelar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talentos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situações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ficariam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anonimato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/>
              <a:buChar char="Ø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500034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Desafios para o professor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TextBox 2"/>
          <p:cNvSpPr/>
          <p:nvPr/>
        </p:nvSpPr>
        <p:spPr>
          <a:xfrm>
            <a:off x="428596" y="1572174"/>
            <a:ext cx="8208962" cy="440120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Paulatinamente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 professor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apropriar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cultura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segurança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selecionar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temáticas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transpostos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dinâmica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aula.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Ser mentor de um processo em que se estabeleça uma relação de ensino-aprendizagem que promova a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autorregulação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do aluno, na qual sejam organizadas diferentes estratégias e situações de aprendizado, com a proposição de situações-problema desafiadoras que instigue os alunos a vivenciar oportunidades de aprendizagem significativa.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500034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Desafios para o professor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1" name="TextBox 2"/>
          <p:cNvSpPr/>
          <p:nvPr/>
        </p:nvSpPr>
        <p:spPr>
          <a:xfrm>
            <a:off x="506442" y="1671001"/>
            <a:ext cx="8208962" cy="440120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endParaRPr lang="pt-BR" sz="2000" b="1" kern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Aliado a um bom plano de aula, pode abrir possibilidades para se trabalhar questões ligadas à cidadania, meio ambiente, gestão do tempo e espaço, relações humanas, o cotidiano do bairro e da cidade.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Organizando-se uma atividade desafiadora, que respeite a faixa etária, pode-se propor tarefas que irão de um nível de complexidade menor para alunos pequenos, até  a organização de propostas mais complexas, para alunos maiores, tais como para construção de sistemas e cidades inteiras.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 trabalho em projetos desta natureza colabora, inclusive, para criar espaços de discussões mais profundas sobre mobilidade urbana, acesso à bens públicos e cultura, dentre outros, estimulando o exercício da cidadania.</a:t>
            </a:r>
            <a:endParaRPr lang="pt-BR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500066" y="1314378"/>
            <a:ext cx="87154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O </a:t>
            </a:r>
            <a:r>
              <a:rPr lang="pt-BR" sz="2000" b="1" dirty="0" err="1" smtClean="0">
                <a:solidFill>
                  <a:srgbClr val="1F497D">
                    <a:lumMod val="75000"/>
                  </a:srgbClr>
                </a:solidFill>
              </a:rPr>
              <a:t>Block</a:t>
            </a: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 como recurso para discutir situações-problema e questões do cotidiano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1" name="TextBox 2"/>
          <p:cNvSpPr/>
          <p:nvPr/>
        </p:nvSpPr>
        <p:spPr>
          <a:xfrm>
            <a:off x="506442" y="1671001"/>
            <a:ext cx="8208962" cy="378565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buFont typeface="Arial" pitchFamily="34" charset="0"/>
              <a:buChar char="•"/>
            </a:pPr>
            <a:endParaRPr lang="pt-BR" sz="2000" b="1" kern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Imprescindível é que o plano de aula contenha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ludicidade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desafios e a proposição de situações-problema que façam sentido para a vida dos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educandos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 que não seja aplicada de forma mecanicista.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 uso do software precisa estar contextualizado a uma temática, que desperte interesse e curiosidade e que o produto da interação do aluno com este recurso seja a resposta para uma boa pergunta, que o desafie a estabelecer relações dentro e fora da sala de aula, com colegas e professores, e que promova a construção de conhecimento para além da sala de aula e com o qual possa entender globalmente o seu cotidiano e o mundo à sua volta.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500066" y="1314378"/>
            <a:ext cx="87154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O </a:t>
            </a:r>
            <a:r>
              <a:rPr lang="pt-BR" sz="2000" b="1" dirty="0" err="1" smtClean="0">
                <a:solidFill>
                  <a:srgbClr val="1F497D">
                    <a:lumMod val="75000"/>
                  </a:srgbClr>
                </a:solidFill>
              </a:rPr>
              <a:t>Block</a:t>
            </a: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 como recurso para discutir situações-problema e questões do cotidiano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Retângulo 6"/>
          <p:cNvSpPr/>
          <p:nvPr/>
        </p:nvSpPr>
        <p:spPr>
          <a:xfrm>
            <a:off x="285720" y="1363225"/>
            <a:ext cx="850112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 software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BlockCad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é  conhecido na internet e em revistas que divulgam jogos digitais e vídeo games como o “Lego para computador”. É um programa Open Source e seu criador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Ander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Isaksson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mantém um 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website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http://blockcad.net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no qual é possível esclarecer dúvidas e ter acesso à novas peças e criações de todos aqueles que o utilizam.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É um software para a construção de modelos virtuais com blocos de brinquedo do tipo “Lego”.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Apresenta uma interface simples, comandada por meio do mouse e admite atalhos para acionar as funções rotineiras do programa.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Suas principais funcionalidades, permitem manipular blocos que se encaixam, que podem ser visualizados e manipulados tridimensionalmente, resultando na construção de objetos 3D.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1787</Words>
  <Application>Microsoft Office PowerPoint</Application>
  <PresentationFormat>Apresentação no Ecrã (4:3)</PresentationFormat>
  <Paragraphs>157</Paragraphs>
  <Slides>27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27</vt:i4>
      </vt:variant>
    </vt:vector>
  </HeadingPairs>
  <TitlesOfParts>
    <vt:vector size="31" baseType="lpstr">
      <vt:lpstr>Calibri</vt:lpstr>
      <vt:lpstr>Wingdings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Cheyenne</cp:lastModifiedBy>
  <cp:revision>78</cp:revision>
  <dcterms:created xsi:type="dcterms:W3CDTF">2013-06-26T20:31:07Z</dcterms:created>
  <dcterms:modified xsi:type="dcterms:W3CDTF">2014-05-30T16:00:28Z</dcterms:modified>
</cp:coreProperties>
</file>